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25" d="100"/>
          <a:sy n="125" d="100"/>
        </p:scale>
        <p:origin x="1194" y="-6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020" y="1769541"/>
            <a:ext cx="7080026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020" y="3598339"/>
            <a:ext cx="7080026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78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late-V2-S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95" y="540085"/>
            <a:ext cx="7656010" cy="38343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4" y="4565255"/>
            <a:ext cx="7766495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6217" y="695010"/>
            <a:ext cx="7285600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108728"/>
            <a:ext cx="776532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544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8437"/>
            <a:ext cx="776532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295180"/>
            <a:ext cx="7765322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645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3"/>
            <a:ext cx="6564224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304353"/>
            <a:ext cx="7765322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27459" y="87391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28359" y="2933245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54765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2126943"/>
            <a:ext cx="7765322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9" y="4650556"/>
            <a:ext cx="776414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1567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885950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571750"/>
            <a:ext cx="2475738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033" y="1885950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76" y="2571750"/>
            <a:ext cx="2475738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4929" y="1885950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4929" y="2571750"/>
            <a:ext cx="2475738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082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late-V2-S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39" y="1826045"/>
            <a:ext cx="2529046" cy="1833558"/>
          </a:xfrm>
          <a:prstGeom prst="rect">
            <a:avLst/>
          </a:prstGeom>
        </p:spPr>
      </p:pic>
      <p:pic>
        <p:nvPicPr>
          <p:cNvPr id="28" name="Picture 27" descr="Slate-V2-S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813" y="1826045"/>
            <a:ext cx="2529046" cy="1833558"/>
          </a:xfrm>
          <a:prstGeom prst="rect">
            <a:avLst/>
          </a:prstGeom>
        </p:spPr>
      </p:pic>
      <p:pic>
        <p:nvPicPr>
          <p:cNvPr id="29" name="Picture 28" descr="Slate-V2-S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715" y="1826045"/>
            <a:ext cx="2529046" cy="1833558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6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63577" y="1938918"/>
            <a:ext cx="2319276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6" y="4480369"/>
            <a:ext cx="2475738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91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09307" y="1939094"/>
            <a:ext cx="2319276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75" y="4480368"/>
            <a:ext cx="2476753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5023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56774" y="1934432"/>
            <a:ext cx="2319276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4929" y="4480366"/>
            <a:ext cx="2475738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6614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39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7302" y="609600"/>
            <a:ext cx="1713365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609600"/>
            <a:ext cx="5937654" cy="5181601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56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516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1761068"/>
            <a:ext cx="7192913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9879"/>
            <a:ext cx="7192913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82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7" y="1732449"/>
            <a:ext cx="3795373" cy="405875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169" y="1732450"/>
            <a:ext cx="3798499" cy="4058751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708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late-V2-S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5" y="1770323"/>
            <a:ext cx="3787423" cy="4112953"/>
          </a:xfrm>
          <a:prstGeom prst="rect">
            <a:avLst/>
          </a:prstGeom>
        </p:spPr>
      </p:pic>
      <p:pic>
        <p:nvPicPr>
          <p:cNvPr id="14" name="Picture 13" descr="Slate-V2-S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245" y="1770323"/>
            <a:ext cx="3787423" cy="41129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404" y="1835254"/>
            <a:ext cx="3657258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404" y="2380138"/>
            <a:ext cx="3657258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1225" y="1835255"/>
            <a:ext cx="3671498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1225" y="2380138"/>
            <a:ext cx="3671498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581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840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106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0"/>
            <a:ext cx="2780167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609600"/>
            <a:ext cx="4808943" cy="51816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2431518"/>
            <a:ext cx="2780167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200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late-V2-S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987" y="609923"/>
            <a:ext cx="3428146" cy="52054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923"/>
            <a:ext cx="3924676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76728" y="743989"/>
            <a:ext cx="3165375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2439261"/>
            <a:ext cx="3924676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41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732450"/>
            <a:ext cx="776532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BCAD085-E8A6-8845-BD4E-CB4CCA059FC4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5883276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169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65104"/>
            <a:ext cx="7772400" cy="1470025"/>
          </a:xfrm>
        </p:spPr>
        <p:txBody>
          <a:bodyPr/>
          <a:lstStyle/>
          <a:p>
            <a:r>
              <a:rPr lang="pt-BR" dirty="0"/>
              <a:t>Integração do GB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13590"/>
            <a:ext cx="6400800" cy="1752600"/>
          </a:xfrm>
        </p:spPr>
        <p:txBody>
          <a:bodyPr/>
          <a:lstStyle/>
          <a:p>
            <a:r>
              <a:rPr lang="pt-BR" dirty="0"/>
              <a:t>Computação Gráfica</a:t>
            </a:r>
          </a:p>
          <a:p>
            <a:r>
              <a:rPr lang="pt-BR" dirty="0"/>
              <a:t>Samuel de oliveira Pasquali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0337"/>
            <a:ext cx="8229600" cy="1143000"/>
          </a:xfrm>
        </p:spPr>
        <p:txBody>
          <a:bodyPr/>
          <a:lstStyle/>
          <a:p>
            <a:r>
              <a:rPr lang="pt-BR" dirty="0"/>
              <a:t>Decisões de Projeto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840" y="1303337"/>
            <a:ext cx="4602480" cy="448786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1400" dirty="0"/>
              <a:t>• Arquitetura da aplicação:</a:t>
            </a:r>
          </a:p>
          <a:p>
            <a:pPr marL="0" indent="0">
              <a:buNone/>
            </a:pPr>
            <a:r>
              <a:rPr lang="pt-BR" sz="1400" dirty="0"/>
              <a:t>  - Uso de classes Model, </a:t>
            </a:r>
            <a:r>
              <a:rPr lang="pt-BR" sz="1400" dirty="0" err="1"/>
              <a:t>Shader</a:t>
            </a:r>
            <a:r>
              <a:rPr lang="pt-BR" sz="1400" dirty="0"/>
              <a:t>, </a:t>
            </a:r>
            <a:r>
              <a:rPr lang="pt-BR" sz="1400" dirty="0" err="1"/>
              <a:t>Camera</a:t>
            </a:r>
            <a:r>
              <a:rPr lang="pt-BR" sz="1400" dirty="0"/>
              <a:t> e </a:t>
            </a:r>
            <a:r>
              <a:rPr lang="pt-BR" sz="1400" dirty="0" err="1"/>
              <a:t>Trajectory</a:t>
            </a:r>
            <a:endParaRPr lang="pt-BR" sz="1400" dirty="0"/>
          </a:p>
          <a:p>
            <a:pPr marL="0" indent="0">
              <a:buNone/>
            </a:pPr>
            <a:r>
              <a:rPr lang="pt-BR" sz="1400" dirty="0"/>
              <a:t>  - Organização modular para carregar e renderizar modelos 3D</a:t>
            </a:r>
          </a:p>
          <a:p>
            <a:pPr marL="0" indent="0">
              <a:buNone/>
            </a:pPr>
            <a:endParaRPr lang="pt-BR" sz="1400" dirty="0"/>
          </a:p>
          <a:p>
            <a:pPr marL="0" indent="0">
              <a:buNone/>
            </a:pPr>
            <a:r>
              <a:rPr lang="pt-BR" sz="1400" dirty="0"/>
              <a:t>• Interface:</a:t>
            </a:r>
          </a:p>
          <a:p>
            <a:pPr marL="0" indent="0">
              <a:buNone/>
            </a:pPr>
            <a:r>
              <a:rPr lang="pt-BR" sz="1400" dirty="0"/>
              <a:t>  - Carregamento da cena via arquivos OBJ e texturas</a:t>
            </a:r>
          </a:p>
          <a:p>
            <a:pPr marL="0" indent="0">
              <a:buNone/>
            </a:pPr>
            <a:r>
              <a:rPr lang="pt-BR" sz="1400" dirty="0"/>
              <a:t>  - Seleção e controle de objetos na cena</a:t>
            </a:r>
          </a:p>
          <a:p>
            <a:pPr marL="0" indent="0">
              <a:buNone/>
            </a:pPr>
            <a:endParaRPr lang="pt-BR" sz="1400" dirty="0"/>
          </a:p>
          <a:p>
            <a:pPr marL="0" indent="0">
              <a:buNone/>
            </a:pPr>
            <a:r>
              <a:rPr lang="pt-BR" sz="1400" dirty="0"/>
              <a:t>• Iluminação:</a:t>
            </a:r>
          </a:p>
          <a:p>
            <a:pPr marL="0" indent="0">
              <a:buNone/>
            </a:pPr>
            <a:r>
              <a:rPr lang="pt-BR" sz="1400" dirty="0"/>
              <a:t>  - Iluminação direcional simples com cálculo de normal</a:t>
            </a:r>
          </a:p>
          <a:p>
            <a:pPr marL="0" indent="0">
              <a:buNone/>
            </a:pPr>
            <a:endParaRPr lang="pt-BR" sz="1400" dirty="0"/>
          </a:p>
          <a:p>
            <a:pPr marL="0" indent="0">
              <a:buNone/>
            </a:pPr>
            <a:r>
              <a:rPr lang="pt-BR" sz="1400" dirty="0"/>
              <a:t>• Controle de câmera:</a:t>
            </a:r>
          </a:p>
          <a:p>
            <a:pPr marL="0" indent="0">
              <a:buNone/>
            </a:pPr>
            <a:r>
              <a:rPr lang="pt-BR" sz="1400" dirty="0"/>
              <a:t>  - Movimento com teclado (WASD, IJKL)</a:t>
            </a:r>
          </a:p>
          <a:p>
            <a:pPr marL="0" indent="0">
              <a:buNone/>
            </a:pPr>
            <a:r>
              <a:rPr lang="pt-BR" sz="1400" dirty="0"/>
              <a:t>  - Rotação com mouse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E78A50A-E6F9-BCC2-D1EF-98710753B6C7}"/>
              </a:ext>
            </a:extLst>
          </p:cNvPr>
          <p:cNvSpPr txBox="1"/>
          <p:nvPr/>
        </p:nvSpPr>
        <p:spPr>
          <a:xfrm>
            <a:off x="4846320" y="1204277"/>
            <a:ext cx="3683957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endParaRPr lang="pt-B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• Animação:</a:t>
            </a:r>
          </a:p>
          <a:p>
            <a:pPr marL="0" indent="0">
              <a:buNone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- Trajetórias definidas por pontos de controle</a:t>
            </a:r>
          </a:p>
          <a:p>
            <a:pPr marL="0" indent="0">
              <a:buNone/>
            </a:pPr>
            <a:endParaRPr lang="pt-B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• Bibliotecas:</a:t>
            </a:r>
          </a:p>
          <a:p>
            <a:pPr marL="0" indent="0">
              <a:buNone/>
            </a:pPr>
            <a:r>
              <a:rPr lang="pt-B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- GLFW, GLAD, GLM, </a:t>
            </a:r>
            <a:r>
              <a:rPr lang="pt-BR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stb_image</a:t>
            </a:r>
            <a:endParaRPr lang="pt-B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pt-B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Informações Técnicas da Cena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dirty="0"/>
              <a:t>• </a:t>
            </a:r>
            <a:r>
              <a:rPr lang="pt-BR" dirty="0" err="1"/>
              <a:t>Assets</a:t>
            </a:r>
            <a:r>
              <a:rPr lang="pt-BR" dirty="0"/>
              <a:t>:</a:t>
            </a:r>
          </a:p>
          <a:p>
            <a:pPr marL="0" indent="0">
              <a:buNone/>
            </a:pPr>
            <a:r>
              <a:rPr lang="pt-BR" dirty="0"/>
              <a:t>  - Modelos em formato OBJ simples (cubos, personagens)</a:t>
            </a:r>
          </a:p>
          <a:p>
            <a:pPr marL="0" indent="0">
              <a:buNone/>
            </a:pPr>
            <a:r>
              <a:rPr lang="pt-BR" dirty="0"/>
              <a:t>  - Texturas em PNG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• Processamento:</a:t>
            </a:r>
          </a:p>
          <a:p>
            <a:pPr marL="0" indent="0">
              <a:buNone/>
            </a:pPr>
            <a:r>
              <a:rPr lang="pt-BR" dirty="0"/>
              <a:t>  - Flip vertical aplicado nas texturas (</a:t>
            </a:r>
            <a:r>
              <a:rPr lang="pt-BR" dirty="0" err="1"/>
              <a:t>stb_image</a:t>
            </a:r>
            <a:r>
              <a:rPr lang="pt-BR" dirty="0"/>
              <a:t>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• Software auxiliar:</a:t>
            </a:r>
          </a:p>
          <a:p>
            <a:pPr marL="0" indent="0">
              <a:buNone/>
            </a:pPr>
            <a:r>
              <a:rPr lang="pt-BR" dirty="0"/>
              <a:t>  - Blender para criação e ajuste dos modelos</a:t>
            </a:r>
          </a:p>
          <a:p>
            <a:pPr marL="0" indent="0">
              <a:buNone/>
            </a:pPr>
            <a:r>
              <a:rPr lang="pt-BR" dirty="0"/>
              <a:t>  - GIMP para edição das texturas</a:t>
            </a:r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Apresentação dos Resultados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13296B0-FAD6-B0C7-96C2-C134DBD5BF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926" y="1580050"/>
            <a:ext cx="3781888" cy="2208552"/>
          </a:xfrm>
          <a:prstGeom prst="rect">
            <a:avLst/>
          </a:prstGeom>
        </p:spPr>
      </p:pic>
      <p:pic>
        <p:nvPicPr>
          <p:cNvPr id="6" name="2025-06-27 21-45-37">
            <a:hlinkClick r:id="" action="ppaction://media"/>
            <a:extLst>
              <a:ext uri="{FF2B5EF4-FFF2-40B4-BE49-F238E27FC236}">
                <a16:creationId xmlns:a16="http://schemas.microsoft.com/office/drawing/2014/main" id="{51C2453A-1A2E-31B7-C94F-AE486936F5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76188" y="3429000"/>
            <a:ext cx="3571783" cy="20091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Considerações Finais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BR" dirty="0"/>
              <a:t>• Desafios:</a:t>
            </a:r>
          </a:p>
          <a:p>
            <a:pPr marL="0" indent="0">
              <a:buNone/>
            </a:pPr>
            <a:r>
              <a:rPr lang="pt-BR" dirty="0"/>
              <a:t> - Integração do carregamento de modelos OBJ</a:t>
            </a:r>
          </a:p>
          <a:p>
            <a:pPr marL="0" indent="0">
              <a:buNone/>
            </a:pPr>
            <a:r>
              <a:rPr lang="pt-BR" dirty="0"/>
              <a:t> - Ajuste do sistema de câmera e controles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• Pontos Fortes:</a:t>
            </a:r>
          </a:p>
          <a:p>
            <a:pPr marL="0" indent="0">
              <a:buNone/>
            </a:pPr>
            <a:r>
              <a:rPr lang="pt-BR" dirty="0"/>
              <a:t>  - Arquitetura modular e limpa</a:t>
            </a:r>
          </a:p>
          <a:p>
            <a:pPr marL="0" indent="0">
              <a:buNone/>
            </a:pPr>
            <a:r>
              <a:rPr lang="pt-BR" dirty="0"/>
              <a:t>  - Boa responsividade dos controles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• Pontos a Melhorar:</a:t>
            </a:r>
          </a:p>
          <a:p>
            <a:pPr marL="0" indent="0">
              <a:buNone/>
            </a:pPr>
            <a:r>
              <a:rPr lang="pt-BR" dirty="0"/>
              <a:t>  - Suporte a mais formatos de arquivo</a:t>
            </a:r>
          </a:p>
          <a:p>
            <a:pPr marL="0" indent="0">
              <a:buNone/>
            </a:pPr>
            <a:r>
              <a:rPr lang="pt-BR" dirty="0"/>
              <a:t>  - Melhor tratamento de iluminação e sombras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 Consultadas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9179"/>
            <a:ext cx="8229600" cy="45259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t-BR" dirty="0" err="1"/>
              <a:t>LearnOpenGL</a:t>
            </a:r>
            <a:r>
              <a:rPr lang="pt-BR" dirty="0"/>
              <a:t> — Joey de </a:t>
            </a:r>
            <a:r>
              <a:rPr lang="pt-BR" dirty="0" err="1"/>
              <a:t>Vries</a:t>
            </a:r>
            <a:r>
              <a:rPr lang="pt-BR" dirty="0"/>
              <a:t>, https://learnopengl.com</a:t>
            </a:r>
          </a:p>
          <a:p>
            <a:pPr marL="0" indent="0">
              <a:buNone/>
            </a:pPr>
            <a:r>
              <a:rPr lang="pt-BR" dirty="0"/>
              <a:t>Excelente tutorial online para OpenGL moderno, cobrindo desde conceitos básicos até técnicas avançadas de iluminação, texturização e animação.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OpenGL </a:t>
            </a:r>
            <a:r>
              <a:rPr lang="pt-BR" dirty="0" err="1"/>
              <a:t>Programming</a:t>
            </a:r>
            <a:r>
              <a:rPr lang="pt-BR" dirty="0"/>
              <a:t> </a:t>
            </a:r>
            <a:r>
              <a:rPr lang="pt-BR" dirty="0" err="1"/>
              <a:t>Guide</a:t>
            </a:r>
            <a:r>
              <a:rPr lang="pt-BR" dirty="0"/>
              <a:t> (The </a:t>
            </a:r>
            <a:r>
              <a:rPr lang="pt-BR" dirty="0" err="1"/>
              <a:t>Red</a:t>
            </a:r>
            <a:r>
              <a:rPr lang="pt-BR" dirty="0"/>
              <a:t> Book) — Dave </a:t>
            </a:r>
            <a:r>
              <a:rPr lang="pt-BR" dirty="0" err="1"/>
              <a:t>Shreiner</a:t>
            </a:r>
            <a:r>
              <a:rPr lang="pt-BR" dirty="0"/>
              <a:t> et al., Addison-Wesley</a:t>
            </a:r>
          </a:p>
          <a:p>
            <a:pPr marL="0" indent="0">
              <a:buNone/>
            </a:pPr>
            <a:r>
              <a:rPr lang="pt-BR" dirty="0"/>
              <a:t>Guia clássico e detalhado para desenvolvimento com OpenGL.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 err="1"/>
              <a:t>stb_image.h</a:t>
            </a:r>
            <a:r>
              <a:rPr lang="pt-BR" dirty="0"/>
              <a:t> — Sean Barrett, https://github.com/nothings/stb</a:t>
            </a:r>
          </a:p>
          <a:p>
            <a:pPr marL="0" indent="0">
              <a:buNone/>
            </a:pPr>
            <a:r>
              <a:rPr lang="pt-BR" dirty="0"/>
              <a:t>Biblioteca simples para carregamento de imagens, amplamente utilizada em projetos gráficos.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Blender Foundation — Blender 3D </a:t>
            </a:r>
            <a:r>
              <a:rPr lang="pt-BR" dirty="0" err="1"/>
              <a:t>modeling</a:t>
            </a:r>
            <a:r>
              <a:rPr lang="pt-BR" dirty="0"/>
              <a:t> software, https://www.blender.org</a:t>
            </a:r>
          </a:p>
          <a:p>
            <a:pPr marL="0" indent="0">
              <a:buNone/>
            </a:pPr>
            <a:r>
              <a:rPr lang="pt-BR" dirty="0"/>
              <a:t>Software open </a:t>
            </a:r>
            <a:r>
              <a:rPr lang="pt-BR" dirty="0" err="1"/>
              <a:t>source</a:t>
            </a:r>
            <a:r>
              <a:rPr lang="pt-BR" dirty="0"/>
              <a:t> para criação e edição de modelos 3D.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GIMP — GNU </a:t>
            </a:r>
            <a:r>
              <a:rPr lang="pt-BR" dirty="0" err="1"/>
              <a:t>Image</a:t>
            </a:r>
            <a:r>
              <a:rPr lang="pt-BR" dirty="0"/>
              <a:t> </a:t>
            </a:r>
            <a:r>
              <a:rPr lang="pt-BR" dirty="0" err="1"/>
              <a:t>Manipulation</a:t>
            </a:r>
            <a:r>
              <a:rPr lang="pt-BR" dirty="0"/>
              <a:t> </a:t>
            </a:r>
            <a:r>
              <a:rPr lang="pt-BR" dirty="0" err="1"/>
              <a:t>Program</a:t>
            </a:r>
            <a:r>
              <a:rPr lang="pt-BR" dirty="0"/>
              <a:t>, https://www.gimp.org</a:t>
            </a:r>
          </a:p>
          <a:p>
            <a:pPr marL="0" indent="0">
              <a:buNone/>
            </a:pPr>
            <a:r>
              <a:rPr lang="pt-BR" dirty="0"/>
              <a:t>Editor de imagens gratuito e poderoso para criação e edição de texturas.</a:t>
            </a:r>
            <a:endParaRPr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Ardósia</Template>
  <TotalTime>16</TotalTime>
  <Words>381</Words>
  <Application>Microsoft Office PowerPoint</Application>
  <PresentationFormat>Apresentação na tela (4:3)</PresentationFormat>
  <Paragraphs>63</Paragraphs>
  <Slides>6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Calisto MT</vt:lpstr>
      <vt:lpstr>Wingdings 2</vt:lpstr>
      <vt:lpstr>Ardósia</vt:lpstr>
      <vt:lpstr>Integração do GB</vt:lpstr>
      <vt:lpstr>Decisões de Projeto</vt:lpstr>
      <vt:lpstr>Informações Técnicas da Cena</vt:lpstr>
      <vt:lpstr>Apresentação dos Resultados</vt:lpstr>
      <vt:lpstr>Considerações Finais</vt:lpstr>
      <vt:lpstr>Referências Consultadas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Integração do GB</dc:title>
  <dc:subject/>
  <dc:creator>samuel pasquali</dc:creator>
  <cp:keywords/>
  <dc:description>generated using python-pptx</dc:description>
  <cp:lastModifiedBy>samuel pasquali</cp:lastModifiedBy>
  <cp:revision>2</cp:revision>
  <dcterms:created xsi:type="dcterms:W3CDTF">2013-01-27T09:14:16Z</dcterms:created>
  <dcterms:modified xsi:type="dcterms:W3CDTF">2025-06-28T00:53:12Z</dcterms:modified>
  <cp:category/>
</cp:coreProperties>
</file>

<file path=docProps/thumbnail.jpeg>
</file>